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7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394" r:id="rId10"/>
    <p:sldId id="303" r:id="rId11"/>
    <p:sldId id="429" r:id="rId12"/>
    <p:sldId id="307" r:id="rId13"/>
    <p:sldId id="314" r:id="rId14"/>
    <p:sldId id="396" r:id="rId15"/>
    <p:sldId id="315" r:id="rId16"/>
    <p:sldId id="316" r:id="rId17"/>
    <p:sldId id="317" r:id="rId18"/>
    <p:sldId id="318" r:id="rId19"/>
    <p:sldId id="319" r:id="rId20"/>
    <p:sldId id="395" r:id="rId21"/>
    <p:sldId id="320" r:id="rId22"/>
    <p:sldId id="323" r:id="rId23"/>
    <p:sldId id="324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8" r:id="rId33"/>
    <p:sldId id="336" r:id="rId34"/>
    <p:sldId id="337" r:id="rId35"/>
    <p:sldId id="340" r:id="rId36"/>
    <p:sldId id="341" r:id="rId37"/>
    <p:sldId id="342" r:id="rId38"/>
    <p:sldId id="343" r:id="rId39"/>
    <p:sldId id="344" r:id="rId40"/>
    <p:sldId id="345" r:id="rId41"/>
    <p:sldId id="347" r:id="rId42"/>
    <p:sldId id="348" r:id="rId43"/>
    <p:sldId id="349" r:id="rId44"/>
    <p:sldId id="350" r:id="rId45"/>
    <p:sldId id="397" r:id="rId46"/>
    <p:sldId id="398" r:id="rId47"/>
    <p:sldId id="399" r:id="rId48"/>
    <p:sldId id="351" r:id="rId49"/>
    <p:sldId id="352" r:id="rId50"/>
    <p:sldId id="353" r:id="rId51"/>
    <p:sldId id="354" r:id="rId52"/>
    <p:sldId id="355" r:id="rId53"/>
    <p:sldId id="356" r:id="rId54"/>
    <p:sldId id="400" r:id="rId55"/>
    <p:sldId id="357" r:id="rId56"/>
    <p:sldId id="401" r:id="rId57"/>
    <p:sldId id="402" r:id="rId58"/>
    <p:sldId id="403" r:id="rId59"/>
    <p:sldId id="404" r:id="rId60"/>
    <p:sldId id="405" r:id="rId61"/>
    <p:sldId id="406" r:id="rId62"/>
    <p:sldId id="362" r:id="rId63"/>
    <p:sldId id="360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364" r:id="rId72"/>
    <p:sldId id="365" r:id="rId73"/>
    <p:sldId id="414" r:id="rId74"/>
    <p:sldId id="415" r:id="rId75"/>
    <p:sldId id="416" r:id="rId76"/>
    <p:sldId id="370" r:id="rId77"/>
    <p:sldId id="423" r:id="rId78"/>
    <p:sldId id="417" r:id="rId79"/>
    <p:sldId id="418" r:id="rId80"/>
    <p:sldId id="419" r:id="rId81"/>
    <p:sldId id="367" r:id="rId82"/>
    <p:sldId id="420" r:id="rId83"/>
    <p:sldId id="421" r:id="rId84"/>
    <p:sldId id="424" r:id="rId85"/>
    <p:sldId id="425" r:id="rId86"/>
    <p:sldId id="426" r:id="rId87"/>
    <p:sldId id="427" r:id="rId88"/>
    <p:sldId id="428" r:id="rId89"/>
    <p:sldId id="371" r:id="rId90"/>
    <p:sldId id="372" r:id="rId91"/>
    <p:sldId id="373" r:id="rId92"/>
    <p:sldId id="374" r:id="rId93"/>
    <p:sldId id="376" r:id="rId94"/>
    <p:sldId id="308" r:id="rId95"/>
    <p:sldId id="430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120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4660"/>
  </p:normalViewPr>
  <p:slideViewPr>
    <p:cSldViewPr>
      <p:cViewPr varScale="1">
        <p:scale>
          <a:sx n="63" d="100"/>
          <a:sy n="63" d="100"/>
        </p:scale>
        <p:origin x="133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9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1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2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E7DD30C-73D2-4454-B204-8BBB334DE175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9E8D-ABAC-431C-A89D-D6E799CBB879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5BA2873-69DF-4C7B-9C8A-B324CA925431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D669-518E-410A-8B1F-EFB8E86D2A42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3154-B453-42EA-8EC9-06D80CF730F0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EB6DE1A-5618-4D53-AA1F-4BB7743DA3E4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946EE3C-6139-4A16-9468-BBD68355F2BE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620B-1B7F-412D-8613-1DB96F505FB2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FB0F-302A-47C0-9970-606E43F79C63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AC161-0E40-41F3-99CB-1EF063AD1AA3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8853048-9302-438F-970D-439EE1F3BDBF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7EF0ED-FD52-4C71-BB29-DF7C172E40A0}" type="datetime1">
              <a:rPr lang="en-US" altLang="zh-CN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88.png"/><Relationship Id="rId4" Type="http://schemas.openxmlformats.org/officeDocument/2006/relationships/image" Target="../media/image36.tiff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tiff"/><Relationship Id="rId5" Type="http://schemas.openxmlformats.org/officeDocument/2006/relationships/image" Target="../media/image36.tiff"/><Relationship Id="rId4" Type="http://schemas.openxmlformats.org/officeDocument/2006/relationships/image" Target="../media/image9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970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if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13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emf"/><Relationship Id="rId4" Type="http://schemas.openxmlformats.org/officeDocument/2006/relationships/image" Target="../media/image14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Relationship Id="rId9" Type="http://schemas.openxmlformats.org/officeDocument/2006/relationships/image" Target="../media/image15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0.png"/><Relationship Id="rId3" Type="http://schemas.openxmlformats.org/officeDocument/2006/relationships/image" Target="../media/image171.png"/><Relationship Id="rId7" Type="http://schemas.openxmlformats.org/officeDocument/2006/relationships/image" Target="../media/image175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74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17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0.emf"/><Relationship Id="rId7" Type="http://schemas.openxmlformats.org/officeDocument/2006/relationships/image" Target="../media/image230.png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10" Type="http://schemas.openxmlformats.org/officeDocument/2006/relationships/image" Target="../media/image184.emf"/><Relationship Id="rId4" Type="http://schemas.openxmlformats.org/officeDocument/2006/relationships/image" Target="../media/image181.emf"/><Relationship Id="rId9" Type="http://schemas.openxmlformats.org/officeDocument/2006/relationships/image" Target="../media/image23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8.png"/><Relationship Id="rId7" Type="http://schemas.openxmlformats.org/officeDocument/2006/relationships/image" Target="../media/image22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10.png"/><Relationship Id="rId10" Type="http://schemas.openxmlformats.org/officeDocument/2006/relationships/image" Target="../media/image228.png"/><Relationship Id="rId4" Type="http://schemas.openxmlformats.org/officeDocument/2006/relationships/image" Target="../media/image36.tiff"/><Relationship Id="rId9" Type="http://schemas.openxmlformats.org/officeDocument/2006/relationships/image" Target="../media/image2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71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261.png"/><Relationship Id="rId5" Type="http://schemas.openxmlformats.org/officeDocument/2006/relationships/image" Target="../media/image173.png"/><Relationship Id="rId10" Type="http://schemas.openxmlformats.org/officeDocument/2006/relationships/image" Target="../media/image260.png"/><Relationship Id="rId4" Type="http://schemas.openxmlformats.org/officeDocument/2006/relationships/image" Target="../media/image172.png"/><Relationship Id="rId9" Type="http://schemas.openxmlformats.org/officeDocument/2006/relationships/image" Target="../media/image259.png"/><Relationship Id="rId14" Type="http://schemas.openxmlformats.org/officeDocument/2006/relationships/image" Target="../media/image2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png"/><Relationship Id="rId7" Type="http://schemas.openxmlformats.org/officeDocument/2006/relationships/image" Target="../media/image279.emf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7F500-D9E3-4735-BDF0-6EC74B29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609600" y="1676400"/>
            <a:ext cx="7936731" cy="49659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attenuation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transmission line or waveguide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change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a broadband signal (more than one frequency) will not be distorted when it is propagating on the line, which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dispersionless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or attenuation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the individual frequency components will not maintain their original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 relationships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they propagate on the line.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broadband signal will change during propagation. This effect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phase velocity and attenuation constant are both related to the material’s property (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dispersion is also interpreted as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dependence of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All natural materials exhibit some degree of 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such as case, there is no single phase velocity that can describe the signal 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882323-F085-4B3F-B880-49DAFCB2DFF2}"/>
              </a:ext>
            </a:extLst>
          </p:cNvPr>
          <p:cNvSpPr txBox="1">
            <a:spLocks/>
          </p:cNvSpPr>
          <p:nvPr/>
        </p:nvSpPr>
        <p:spPr>
          <a:xfrm>
            <a:off x="533400" y="228600"/>
            <a:ext cx="8385048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Definition of </a:t>
            </a:r>
            <a:r>
              <a:rPr lang="en-US" dirty="0"/>
              <a:t>Dispersion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0" y="1480"/>
            <a:ext cx="8610600" cy="457200"/>
          </a:xfrm>
          <a:prstGeom prst="rect">
            <a:avLst/>
          </a:prstGeom>
          <a:solidFill>
            <a:srgbClr val="FFC000"/>
          </a:solidFill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wave propagation depends on frequency (wavelength)</a:t>
            </a:r>
          </a:p>
        </p:txBody>
      </p:sp>
    </p:spTree>
    <p:extLst>
      <p:ext uri="{BB962C8B-B14F-4D97-AF65-F5344CB8AC3E}">
        <p14:creationId xmlns:p14="http://schemas.microsoft.com/office/powerpoint/2010/main" val="264308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3400" y="29023"/>
            <a:ext cx="8010145" cy="1190177"/>
          </a:xfrm>
        </p:spPr>
        <p:txBody>
          <a:bodyPr>
            <a:noAutofit/>
          </a:bodyPr>
          <a:lstStyle/>
          <a:p>
            <a:r>
              <a:rPr lang="en-US" dirty="0"/>
              <a:t>Combination of Material and Structure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the line is </a:t>
                </a:r>
                <a:r>
                  <a:rPr lang="en-US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lines, the line is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dispersive.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transmission lines carrying TE or TM modes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the line is always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because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phase velocity is always dependent on frequency, no matter the material is dispersive or not.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Theoretically, there are also very special cases, in which the material dispersion can coincidently cancel the structure dispersion effect, so the overall effect is dispersionless</a:t>
                </a:r>
              </a:p>
            </p:txBody>
          </p:sp>
        </mc:Choice>
        <mc:Fallback xmlns="">
          <p:sp>
            <p:nvSpPr>
              <p:cNvPr id="3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  <a:blipFill>
                <a:blip r:embed="rId3"/>
                <a:stretch>
                  <a:fillRect r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33400" y="16002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of a </a:t>
            </a:r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transmission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line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is </a:t>
            </a:r>
            <a:r>
              <a:rPr lang="en-US" altLang="zh-CN" sz="2400" dirty="0" err="1">
                <a:latin typeface="Gill Sans MT" panose="020B0502020104020203" pitchFamily="34" charset="0"/>
                <a:cs typeface="Times New Roman" panose="02020603050405020304" pitchFamily="18" charset="0"/>
              </a:rPr>
              <a:t>dertermined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by 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of </a:t>
            </a:r>
            <a:r>
              <a:rPr lang="en-US" altLang="zh-CN" sz="2400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wave mode of interest</a:t>
            </a:r>
            <a:r>
              <a:rPr lang="en-US" altLang="zh-CN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 that propagate along 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9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0936" y="313740"/>
            <a:ext cx="7189655" cy="7542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Examples of Material Dispersion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47" y="1641033"/>
            <a:ext cx="2638425" cy="1657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Refraction index varies with frequency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red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yellow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blipFill>
                <a:blip r:embed="rId4"/>
                <a:stretch>
                  <a:fillRect l="-1461" t="-2618" r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279607" y="1268804"/>
            <a:ext cx="317791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body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32" y="1780770"/>
            <a:ext cx="838200" cy="1447800"/>
          </a:xfrm>
          <a:prstGeom prst="rect">
            <a:avLst/>
          </a:prstGeom>
        </p:spPr>
      </p:pic>
      <p:sp>
        <p:nvSpPr>
          <p:cNvPr id="6" name="U-Turn Arrow 5"/>
          <p:cNvSpPr/>
          <p:nvPr/>
        </p:nvSpPr>
        <p:spPr>
          <a:xfrm rot="5400000">
            <a:off x="6627193" y="3508034"/>
            <a:ext cx="284671" cy="4744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22910" y="2295493"/>
            <a:ext cx="595222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77940" y="2434944"/>
            <a:ext cx="11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10 GHz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05" y="3021361"/>
            <a:ext cx="838200" cy="144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644839" y="3283595"/>
            <a:ext cx="95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MMW, THz,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37" y="1780770"/>
            <a:ext cx="838200" cy="14478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7472115" y="2295493"/>
            <a:ext cx="1097280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705251" y="2133475"/>
            <a:ext cx="73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9309" y="5332404"/>
            <a:ext cx="7579011" cy="1509169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65530" y="53047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  <a:endParaRPr lang="zh-CN" altLang="en-US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2123560" y="6225489"/>
            <a:ext cx="1461577" cy="638617"/>
          </a:xfrm>
          <a:prstGeom prst="rect">
            <a:avLst/>
          </a:prstGeom>
          <a:noFill/>
        </p:spPr>
      </p:pic>
      <p:sp>
        <p:nvSpPr>
          <p:cNvPr id="25" name="Arc 24"/>
          <p:cNvSpPr/>
          <p:nvPr/>
        </p:nvSpPr>
        <p:spPr>
          <a:xfrm rot="13500000" flipH="1">
            <a:off x="2406457" y="4803169"/>
            <a:ext cx="822960" cy="8229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Arc 26"/>
          <p:cNvSpPr/>
          <p:nvPr/>
        </p:nvSpPr>
        <p:spPr>
          <a:xfrm rot="13500000" flipH="1">
            <a:off x="2309804" y="4830169"/>
            <a:ext cx="1005840" cy="1005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Arc 32"/>
          <p:cNvSpPr/>
          <p:nvPr/>
        </p:nvSpPr>
        <p:spPr>
          <a:xfrm rot="13500000" flipH="1">
            <a:off x="2209157" y="4848394"/>
            <a:ext cx="1188720" cy="118872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44993" y="4777799"/>
            <a:ext cx="11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30 kHz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rc 34"/>
          <p:cNvSpPr/>
          <p:nvPr/>
        </p:nvSpPr>
        <p:spPr>
          <a:xfrm rot="13500000" flipH="1">
            <a:off x="2587224" y="4440727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c 35"/>
          <p:cNvSpPr/>
          <p:nvPr/>
        </p:nvSpPr>
        <p:spPr>
          <a:xfrm rot="13500000" flipH="1">
            <a:off x="2489765" y="4548009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4659885" y="6225489"/>
            <a:ext cx="1461577" cy="638617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3356300" y="4783145"/>
            <a:ext cx="175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MHz, GHz, THz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rc 38"/>
          <p:cNvSpPr/>
          <p:nvPr/>
        </p:nvSpPr>
        <p:spPr>
          <a:xfrm rot="13500000" flipH="1">
            <a:off x="5188801" y="4443446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Arc 39"/>
          <p:cNvSpPr/>
          <p:nvPr/>
        </p:nvSpPr>
        <p:spPr>
          <a:xfrm rot="13500000" flipH="1">
            <a:off x="5091342" y="4550728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30" y="6220461"/>
            <a:ext cx="914400" cy="527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5451">
            <a:off x="8296992" y="4490120"/>
            <a:ext cx="364331" cy="4286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477539" y="5304573"/>
            <a:ext cx="364375" cy="860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841914" y="4841155"/>
            <a:ext cx="467913" cy="47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135879" y="4777799"/>
            <a:ext cx="70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c 40"/>
          <p:cNvSpPr/>
          <p:nvPr/>
        </p:nvSpPr>
        <p:spPr>
          <a:xfrm rot="13500000" flipH="1">
            <a:off x="5229790" y="5146817"/>
            <a:ext cx="365760" cy="3657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Arc 42"/>
          <p:cNvSpPr/>
          <p:nvPr/>
        </p:nvSpPr>
        <p:spPr>
          <a:xfrm rot="13500000" flipH="1">
            <a:off x="5317483" y="5510916"/>
            <a:ext cx="182880" cy="1828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53830" y="1636891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Prism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429" y="5791013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46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B13932-DF4D-4EEC-853F-629BB05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47A86B-4C1C-488D-ACA0-FAA4C1DA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B8E46B-9CBF-4ADB-9467-70C878B5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EC8676-87E2-4DCC-8E8E-04632F9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8B30ED-0B87-4108-8DC6-E1796CE9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B08F1-2438-4C98-8366-A10D5DE8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0EC08D-401E-4AED-9201-CB72B086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TextBox 11"/>
          <p:cNvSpPr txBox="1"/>
          <p:nvPr/>
        </p:nvSpPr>
        <p:spPr>
          <a:xfrm>
            <a:off x="4419600" y="4025374"/>
            <a:ext cx="48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Do NOT forget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the contribution of initial phase!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215C86-3104-4BC5-A54C-37565C19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wave 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intrinsic impedance 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and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524522" y="5760551"/>
            <a:ext cx="8285821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wave impedance 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=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intrinsic 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. For example, plane wave and waves in a coaxial cable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817F-26D2-4601-8E5A-8516F64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5240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8FEB3D-221F-44F7-921A-50959F3C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73380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7088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F5053A-4FD6-43F2-B769-30E5E68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extBox 9"/>
          <p:cNvSpPr txBox="1"/>
          <p:nvPr/>
        </p:nvSpPr>
        <p:spPr>
          <a:xfrm>
            <a:off x="4076852" y="206494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c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3922563" y="159781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c for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4F5E17-33B4-4E9B-AA9F-5BB3BC45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3AE83-372D-4AF1-8A9E-96FD9966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7F0053-89BA-43BC-B2DF-65BA377A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9D6AE-0C7B-4922-9258-2A1EB2F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44688A-21BD-4B61-AE2C-4B4123A6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9F6887-C459-4131-B873-664ACFE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EB3F97-9A20-4E49-B11E-EF5C3A90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600200"/>
            <a:ext cx="8461248" cy="4495800"/>
          </a:xfrm>
        </p:spPr>
        <p:txBody>
          <a:bodyPr>
            <a:no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waves</a:t>
            </a:r>
          </a:p>
          <a:p>
            <a:pPr marL="0" lvl="0" indent="0" algn="just" defTabSz="457200">
              <a:spcBef>
                <a:spcPts val="1000"/>
              </a:spcBef>
              <a:buClr>
                <a:srgbClr val="F0A22E"/>
              </a:buClr>
              <a:buSzTx/>
              <a:buNone/>
              <a:defRPr/>
            </a:pPr>
            <a:endParaRPr lang="en-US" sz="2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88ED6-AC14-44B2-B435-80B57397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3672" y="4007173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2800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838200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/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blipFill>
                <a:blip r:embed="rId8"/>
                <a:stretch>
                  <a:fillRect t="-4808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/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1206F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206F8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blipFill>
                <a:blip r:embed="rId9"/>
                <a:stretch>
                  <a:fillRect l="-190" t="-71845" b="-10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C663B-8F97-4750-BCC6-32B95937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E7A17-9669-4FCC-B7A7-9E19EDFE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72DFA8-421E-4629-A805-877C86D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16CE1-C621-4FC5-A33D-F7BCC374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6E186-96CE-41D7-A33A-D54B1438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41192" y="6410501"/>
            <a:ext cx="1371600" cy="304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BFB3F-2B3B-4EA3-9627-75B4FF01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537" y="1776413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144" y="5875872"/>
            <a:ext cx="3105000" cy="6285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106726-2F93-4E86-91CE-E78409C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105ED2-0010-41DC-8A10-5B1C255B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/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504C2-8404-4A86-9248-473C094E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0DAF3C-D294-4DF7-BE92-A449406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914400" y="4031549"/>
            <a:ext cx="304800" cy="84525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transmitter, Amplifier, Computer terminal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C1E47-80C7-4CCB-B9B2-BECE1824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A9FD5-C011-4BD9-833F-B429536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A101-4E1C-48B8-A9E1-B9642022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5779C-6997-48AF-B590-0E6F44C8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854E4-440F-4137-909A-65CEF9B5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3BE0C4-3C72-453B-B798-5E156C30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39330-2C7B-4219-B261-E5E3E92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3B82BC-EC0C-41AC-B752-512BABF6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98532-B5B6-4965-A100-760F3ACB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A6225-340E-401E-86F9-A6C00DCF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4E921E-9D50-439A-9DC4-A20F6B17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1" y="1714606"/>
            <a:ext cx="8839200" cy="2436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size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scale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smaller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wavelengths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444576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67221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85893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32065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17422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89674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7" y="2769505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45909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99456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32433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34928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67221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52341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AEA062-B361-4985-95F9-C3BAFA6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AE31F-F24D-44BD-A70D-AD444719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F77712-94D6-4327-919C-C65D32D0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1C98C-4557-4356-893C-20105E1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7CBC04-DB29-4D66-80F5-10965C0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65643-550E-4141-9A79-FEB362F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3F3B93-42CE-45C4-9BAA-F9BB6454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73921D-23CE-43B6-8697-6F4B3BE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2B917D-3BB4-4A37-B1A3-03C0862D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25623B-0617-4CC7-A090-A53135F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>
                <a:blip r:embed="rId6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>
                <a:blip r:embed="rId8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16DBC-2794-4D47-AAC9-D240F524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9E49-7F39-4848-8AC0-5A3D63AB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FC84BE-E41F-462B-B71D-944275F8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42423-2B1F-4D7F-AD7A-632167E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B0D4D8-18A5-4398-8F66-CBDB2774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57A215-BA08-49F0-8D3B-C1E7237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9BFDC-4AA9-46A5-BE44-6AE87D78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794C7-A7A3-4306-A8D0-3B5DCC1C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B3A9D1-FFE3-4548-814F-EBCAAF2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9EE51-D00A-44C6-A9DA-43EF564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45FC6D-95B7-4546-BE20-DB8B6870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A49F4C-E890-4350-B9B8-F4778DC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2B9F3-DC3D-439B-B027-F62615C1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1FE230-F76B-4236-BFF0-6337F465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2F6AC-AC6F-4BCE-9D41-F267D5E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E68A3-AD78-4BB5-9996-2BBB3765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899077-8472-42DA-845A-44D2792D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207297-C78D-409C-91C5-689ABFA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3132" y="1611868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06581" y="65378"/>
            <a:ext cx="20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05379-14C4-4AAA-9C9E-9506D881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25" name="TextBox 161">
            <a:extLst>
              <a:ext uri="{FF2B5EF4-FFF2-40B4-BE49-F238E27FC236}">
                <a16:creationId xmlns:a16="http://schemas.microsoft.com/office/drawing/2014/main" id="{1A52503E-3A15-47B9-B10B-E91AF88A8BC0}"/>
              </a:ext>
            </a:extLst>
          </p:cNvPr>
          <p:cNvSpPr txBox="1"/>
          <p:nvPr/>
        </p:nvSpPr>
        <p:spPr>
          <a:xfrm>
            <a:off x="6999092" y="5873656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  <p:bldP spid="1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F5859-F83D-4297-9AB8-6CE2B874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110C5-FA17-46F0-B351-0181C633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A1D239-C20C-4A6A-A791-CE7E4691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05A51-9D62-40AC-82A7-2090BF9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b="1" dirty="0"/>
              <a:t>TEM</a:t>
            </a:r>
            <a:r>
              <a:rPr lang="en-US" dirty="0"/>
              <a:t>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E3242-09CA-4FB1-A0E8-FFEE4F1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58CC8F-4907-4D0E-AF31-0001C4D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E5B3F1-F4B9-4D65-9A7B-8145697E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C991A-8FB2-44E3-A4AD-B7C4433A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47A4F-4050-43A3-8EF9-F6DD906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EA9097-EF8A-46CB-88DF-0F26385B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E72C8-5394-44AF-A322-4ABDF58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845903-D5C5-4B0B-A0E6-32AED74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BBC6C-A823-4FA0-9FD0-10EAB375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cxnSp>
        <p:nvCxnSpPr>
          <p:cNvPr id="35" name="Straight Arrow Connector 48">
            <a:extLst>
              <a:ext uri="{FF2B5EF4-FFF2-40B4-BE49-F238E27FC236}">
                <a16:creationId xmlns:a16="http://schemas.microsoft.com/office/drawing/2014/main" id="{1E8D0AAB-F00B-4F2F-AA9E-17082E2853D0}"/>
              </a:ext>
            </a:extLst>
          </p:cNvPr>
          <p:cNvCxnSpPr/>
          <p:nvPr/>
        </p:nvCxnSpPr>
        <p:spPr>
          <a:xfrm>
            <a:off x="2170320" y="2601906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8B396A6-8035-4F20-84B0-85F86BBBAFAC}"/>
              </a:ext>
            </a:extLst>
          </p:cNvPr>
          <p:cNvCxnSpPr/>
          <p:nvPr/>
        </p:nvCxnSpPr>
        <p:spPr>
          <a:xfrm flipH="1" flipV="1">
            <a:off x="2167317" y="2601907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3" name="TextBox 50">
            <a:extLst>
              <a:ext uri="{FF2B5EF4-FFF2-40B4-BE49-F238E27FC236}">
                <a16:creationId xmlns:a16="http://schemas.microsoft.com/office/drawing/2014/main" id="{FC79C84B-23FC-4A06-8252-1BE8D1A6A5AF}"/>
              </a:ext>
            </a:extLst>
          </p:cNvPr>
          <p:cNvSpPr txBox="1"/>
          <p:nvPr/>
        </p:nvSpPr>
        <p:spPr>
          <a:xfrm>
            <a:off x="2061338" y="2687272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62883B-2DB3-4965-994D-6917B876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34FD6F-861F-40AD-877F-832ECF2D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6E31BF-1D1F-479A-A84E-F30F72F5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DF061-B1D3-4077-A232-B3208217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90</a:t>
            </a:fld>
            <a:endParaRPr 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7721B2-5479-49C0-AB79-DB291DFE3C68}"/>
              </a:ext>
            </a:extLst>
          </p:cNvPr>
          <p:cNvCxnSpPr/>
          <p:nvPr/>
        </p:nvCxnSpPr>
        <p:spPr>
          <a:xfrm>
            <a:off x="7848600" y="3124200"/>
            <a:ext cx="76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09F85E-8D63-43A3-AE7C-BE375406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58542-030F-459A-9644-DDB8E8F1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30C934-73D3-4E97-A80C-34FB11E0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D0E93D-E8E8-4D1B-85BA-759FC22A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5715000" cy="50156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altLang="zh-CN" dirty="0"/>
              <a:t>Check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98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37938</TotalTime>
  <Words>3282</Words>
  <Application>Microsoft Office PowerPoint</Application>
  <PresentationFormat>全屏显示(4:3)</PresentationFormat>
  <Paragraphs>589</Paragraphs>
  <Slides>95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6" baseType="lpstr">
      <vt:lpstr>华文仿宋</vt:lpstr>
      <vt:lpstr>幼圆</vt:lpstr>
      <vt:lpstr>Calibri</vt:lpstr>
      <vt:lpstr>Cambria Math</vt:lpstr>
      <vt:lpstr>Century Gothic</vt:lpstr>
      <vt:lpstr>Gill Sans MT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Dispersion in Transmission Lines</vt:lpstr>
      <vt:lpstr>PowerPoint 演示文稿</vt:lpstr>
      <vt:lpstr>Combination of Material and Structure Dispersion</vt:lpstr>
      <vt:lpstr>Examples of Material Dispersion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  <vt:lpstr>Check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621</cp:revision>
  <cp:lastPrinted>2010-01-14T22:50:23Z</cp:lastPrinted>
  <dcterms:created xsi:type="dcterms:W3CDTF">2010-03-25T17:29:30Z</dcterms:created>
  <dcterms:modified xsi:type="dcterms:W3CDTF">2021-06-21T08:16:54Z</dcterms:modified>
</cp:coreProperties>
</file>